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8" r:id="rId2"/>
    <p:sldId id="280" r:id="rId3"/>
  </p:sldIdLst>
  <p:sldSz cx="9906000" cy="6858000" type="A4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379"/>
    <a:srgbClr val="B8F567"/>
    <a:srgbClr val="59D050"/>
    <a:srgbClr val="AC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667" y="161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508" cy="497435"/>
          </a:xfrm>
          <a:prstGeom prst="rect">
            <a:avLst/>
          </a:prstGeom>
        </p:spPr>
        <p:txBody>
          <a:bodyPr vert="horz" lIns="89493" tIns="44745" rIns="89493" bIns="447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148" y="3"/>
            <a:ext cx="2950508" cy="497435"/>
          </a:xfrm>
          <a:prstGeom prst="rect">
            <a:avLst/>
          </a:prstGeom>
        </p:spPr>
        <p:txBody>
          <a:bodyPr vert="horz" lIns="89493" tIns="44745" rIns="89493" bIns="44745" rtlCol="0"/>
          <a:lstStyle>
            <a:lvl1pPr algn="r">
              <a:defRPr sz="1200"/>
            </a:lvl1pPr>
          </a:lstStyle>
          <a:p>
            <a:fld id="{9C783DA6-2503-428E-9F6A-56953BAFFB14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93" tIns="44745" rIns="89493" bIns="4474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411" y="4721731"/>
            <a:ext cx="5446379" cy="4472234"/>
          </a:xfrm>
          <a:prstGeom prst="rect">
            <a:avLst/>
          </a:prstGeom>
        </p:spPr>
        <p:txBody>
          <a:bodyPr vert="horz" lIns="89493" tIns="44745" rIns="89493" bIns="4474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347"/>
            <a:ext cx="2950508" cy="497435"/>
          </a:xfrm>
          <a:prstGeom prst="rect">
            <a:avLst/>
          </a:prstGeom>
        </p:spPr>
        <p:txBody>
          <a:bodyPr vert="horz" lIns="89493" tIns="44745" rIns="89493" bIns="447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148" y="9440347"/>
            <a:ext cx="2950508" cy="497435"/>
          </a:xfrm>
          <a:prstGeom prst="rect">
            <a:avLst/>
          </a:prstGeom>
        </p:spPr>
        <p:txBody>
          <a:bodyPr vert="horz" lIns="89493" tIns="44745" rIns="89493" bIns="44745" rtlCol="0" anchor="b"/>
          <a:lstStyle>
            <a:lvl1pPr algn="r">
              <a:defRPr sz="1200"/>
            </a:lvl1pPr>
          </a:lstStyle>
          <a:p>
            <a:fld id="{11AEFFEC-EC9F-4B3F-ACAF-51EDB37116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3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74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5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35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77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05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81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9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96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01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9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81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DF76-64DC-468A-9F8B-53FC0581E9A7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E350-FD41-4441-B920-EB92DDB06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2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6785597" y="5472819"/>
            <a:ext cx="3113115" cy="1234496"/>
          </a:xfrm>
          <a:prstGeom prst="rect">
            <a:avLst/>
          </a:prstGeom>
          <a:solidFill>
            <a:srgbClr val="94CD47"/>
          </a:solidFill>
          <a:ln>
            <a:solidFill>
              <a:srgbClr val="94CD4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597" y="3153347"/>
            <a:ext cx="3066932" cy="1199607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1" y="193004"/>
            <a:ext cx="3269390" cy="6474173"/>
          </a:xfrm>
          <a:prstGeom prst="rect">
            <a:avLst/>
          </a:prstGeom>
          <a:solidFill>
            <a:srgbClr val="94CD47"/>
          </a:solidFill>
          <a:ln>
            <a:solidFill>
              <a:srgbClr val="94CD4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87420" y="1146614"/>
            <a:ext cx="2749356" cy="4508927"/>
          </a:xfrm>
          <a:prstGeom prst="rect">
            <a:avLst/>
          </a:prstGeom>
          <a:solidFill>
            <a:srgbClr val="94CD47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cs typeface="Andalus" panose="02020603050405020304" pitchFamily="18" charset="-78"/>
              </a:rPr>
              <a:t>IM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ndalus" panose="02020603050405020304" pitchFamily="18" charset="-78"/>
              </a:rPr>
              <a:t>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cs typeface="Andalus" panose="02020603050405020304" pitchFamily="18" charset="-78"/>
              </a:rPr>
              <a:t>REALLABOR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ndalus" panose="02020603050405020304" pitchFamily="18" charset="-78"/>
              </a:rPr>
              <a:t> </a:t>
            </a:r>
          </a:p>
          <a:p>
            <a:pPr algn="just"/>
            <a:r>
              <a:rPr lang="de-DE" sz="1050" dirty="0" smtClean="0">
                <a:cs typeface="Andalus" panose="02020603050405020304" pitchFamily="18" charset="-78"/>
              </a:rPr>
              <a:t>forscht </a:t>
            </a:r>
            <a:r>
              <a:rPr lang="de-DE" sz="1050" dirty="0">
                <a:cs typeface="Andalus" panose="02020603050405020304" pitchFamily="18" charset="-78"/>
              </a:rPr>
              <a:t>die Wissenschaft gemeinsam mit Praxisakteuren und der Zivilgesellschaft, um konkrete Lösungen </a:t>
            </a:r>
            <a:r>
              <a:rPr lang="de-DE" sz="1050" dirty="0" smtClean="0">
                <a:cs typeface="Andalus" panose="02020603050405020304" pitchFamily="18" charset="-78"/>
              </a:rPr>
              <a:t>für </a:t>
            </a:r>
            <a:r>
              <a:rPr lang="de-DE" sz="1050" dirty="0">
                <a:cs typeface="Andalus" panose="02020603050405020304" pitchFamily="18" charset="-78"/>
              </a:rPr>
              <a:t>die großen </a:t>
            </a:r>
            <a:r>
              <a:rPr lang="de-DE" sz="1050" dirty="0" smtClean="0">
                <a:cs typeface="Andalus" panose="02020603050405020304" pitchFamily="18" charset="-78"/>
              </a:rPr>
              <a:t>gesellschaftlichen Herausforderungen </a:t>
            </a:r>
            <a:r>
              <a:rPr lang="de-DE" sz="1050" dirty="0">
                <a:cs typeface="Andalus" panose="02020603050405020304" pitchFamily="18" charset="-78"/>
              </a:rPr>
              <a:t>der Zukunft zu entwickeln. </a:t>
            </a:r>
            <a:endParaRPr lang="de-DE" sz="1050" dirty="0" smtClean="0">
              <a:cs typeface="Andalus" panose="02020603050405020304" pitchFamily="18" charset="-78"/>
            </a:endParaRPr>
          </a:p>
          <a:p>
            <a:pPr algn="just"/>
            <a:endParaRPr lang="de-DE" sz="1050" dirty="0" smtClean="0">
              <a:cs typeface="Andalus" panose="02020603050405020304" pitchFamily="18" charset="-78"/>
            </a:endParaRPr>
          </a:p>
          <a:p>
            <a:pPr algn="just"/>
            <a:endParaRPr lang="de-DE" sz="1050" dirty="0" smtClean="0">
              <a:cs typeface="Andalus" panose="02020603050405020304" pitchFamily="18" charset="-78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cs typeface="Andalus" panose="02020603050405020304" pitchFamily="18" charset="-78"/>
              </a:rPr>
              <a:t>GEMEINSAM </a:t>
            </a:r>
          </a:p>
          <a:p>
            <a:pPr algn="just"/>
            <a:r>
              <a:rPr lang="de-DE" sz="1050" dirty="0" smtClean="0">
                <a:cs typeface="Andalus" panose="02020603050405020304" pitchFamily="18" charset="-78"/>
              </a:rPr>
              <a:t>mit </a:t>
            </a:r>
            <a:r>
              <a:rPr lang="de-DE" sz="1050" dirty="0">
                <a:cs typeface="Andalus" panose="02020603050405020304" pitchFamily="18" charset="-78"/>
              </a:rPr>
              <a:t>Praxisakteuren aus </a:t>
            </a:r>
            <a:r>
              <a:rPr lang="de-DE" sz="1050" dirty="0" smtClean="0">
                <a:cs typeface="Andalus" panose="02020603050405020304" pitchFamily="18" charset="-78"/>
              </a:rPr>
              <a:t>Energieberatung </a:t>
            </a:r>
            <a:r>
              <a:rPr lang="de-DE" sz="1050" dirty="0">
                <a:cs typeface="Andalus" panose="02020603050405020304" pitchFamily="18" charset="-78"/>
              </a:rPr>
              <a:t>und </a:t>
            </a:r>
            <a:r>
              <a:rPr lang="de-DE" sz="1050" dirty="0" smtClean="0">
                <a:cs typeface="Andalus" panose="02020603050405020304" pitchFamily="18" charset="-78"/>
              </a:rPr>
              <a:t>Handwerk </a:t>
            </a:r>
            <a:r>
              <a:rPr lang="de-DE" sz="1050" dirty="0">
                <a:cs typeface="Andalus" panose="02020603050405020304" pitchFamily="18" charset="-78"/>
              </a:rPr>
              <a:t>sowie Verbänden und </a:t>
            </a:r>
            <a:r>
              <a:rPr lang="de-DE" sz="1050" dirty="0" smtClean="0">
                <a:cs typeface="Andalus" panose="02020603050405020304" pitchFamily="18" charset="-78"/>
              </a:rPr>
              <a:t>Vereinen in Heidelberg und Schriesheim und den kommunalen Stadtverwaltungen stellen </a:t>
            </a:r>
            <a:r>
              <a:rPr lang="de-DE" sz="1050" dirty="0">
                <a:cs typeface="Andalus" panose="02020603050405020304" pitchFamily="18" charset="-78"/>
              </a:rPr>
              <a:t>wir uns der Frage, wie sich der Anteil erneuerbarer Energien im Wärmemarkt steigern </a:t>
            </a:r>
            <a:r>
              <a:rPr lang="de-DE" sz="1050" dirty="0" smtClean="0">
                <a:cs typeface="Andalus" panose="02020603050405020304" pitchFamily="18" charset="-78"/>
              </a:rPr>
              <a:t>lässt.</a:t>
            </a:r>
          </a:p>
          <a:p>
            <a:pPr marL="171450" indent="-171450" algn="just">
              <a:buFont typeface="Wingdings"/>
              <a:buChar char="Ø"/>
            </a:pPr>
            <a:endParaRPr lang="de-DE" sz="1050" dirty="0" smtClean="0">
              <a:cs typeface="Andalus" panose="02020603050405020304" pitchFamily="18" charset="-78"/>
            </a:endParaRPr>
          </a:p>
          <a:p>
            <a:pPr marL="171450" indent="-171450" algn="just">
              <a:buFont typeface="Wingdings"/>
              <a:buChar char="Ø"/>
            </a:pPr>
            <a:endParaRPr lang="de-DE" sz="1050" dirty="0" smtClean="0">
              <a:cs typeface="Andalus" panose="02020603050405020304" pitchFamily="18" charset="-78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cs typeface="Andalus" panose="02020603050405020304" pitchFamily="18" charset="-78"/>
              </a:rPr>
              <a:t>UNSER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cs typeface="Andalus" panose="02020603050405020304" pitchFamily="18" charset="-78"/>
              </a:rPr>
              <a:t>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cs typeface="Andalus" panose="02020603050405020304" pitchFamily="18" charset="-78"/>
              </a:rPr>
              <a:t>ZIEL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cs typeface="Andalus" panose="02020603050405020304" pitchFamily="18" charset="-78"/>
              </a:rPr>
              <a:t> 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cs typeface="Andalus" panose="02020603050405020304" pitchFamily="18" charset="-78"/>
            </a:endParaRPr>
          </a:p>
          <a:p>
            <a:pPr algn="just"/>
            <a:r>
              <a:rPr lang="de-DE" sz="1050" dirty="0" smtClean="0">
                <a:cs typeface="Andalus" panose="02020603050405020304" pitchFamily="18" charset="-78"/>
              </a:rPr>
              <a:t>ist </a:t>
            </a:r>
            <a:r>
              <a:rPr lang="de-DE" sz="1050" dirty="0">
                <a:cs typeface="Andalus" panose="02020603050405020304" pitchFamily="18" charset="-78"/>
              </a:rPr>
              <a:t>zu untersuchen, wie sich der Wandel vom Heizungsbauer zum </a:t>
            </a:r>
            <a:r>
              <a:rPr lang="de-DE" sz="1050" dirty="0" smtClean="0">
                <a:cs typeface="Andalus" panose="02020603050405020304" pitchFamily="18" charset="-78"/>
              </a:rPr>
              <a:t>Energiewender </a:t>
            </a:r>
            <a:r>
              <a:rPr lang="de-DE" sz="1050" dirty="0">
                <a:cs typeface="Andalus" panose="02020603050405020304" pitchFamily="18" charset="-78"/>
              </a:rPr>
              <a:t>gestalten lässt.</a:t>
            </a:r>
          </a:p>
          <a:p>
            <a:pPr algn="just"/>
            <a:endParaRPr lang="de-DE" sz="1050" dirty="0" smtClean="0">
              <a:cs typeface="Andalus" panose="02020603050405020304" pitchFamily="18" charset="-78"/>
            </a:endParaRPr>
          </a:p>
          <a:p>
            <a:pPr algn="just"/>
            <a:endParaRPr lang="de-DE" sz="1050" dirty="0" smtClean="0">
              <a:cs typeface="Andalus" panose="02020603050405020304" pitchFamily="18" charset="-78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LAUFZEIT </a:t>
            </a:r>
          </a:p>
          <a:p>
            <a:pPr algn="just"/>
            <a:r>
              <a:rPr lang="de-DE" sz="1050" dirty="0" smtClean="0"/>
              <a:t>des Projektes ist von Mai 2017 bis April 2019. </a:t>
            </a:r>
            <a:endParaRPr lang="de-DE" sz="1050" dirty="0">
              <a:cs typeface="Andalus" panose="02020603050405020304" pitchFamily="18" charset="-78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5182926" y="382131"/>
            <a:ext cx="1192316" cy="46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700" dirty="0" err="1" smtClean="0">
                <a:effectLst/>
                <a:latin typeface="Calibri"/>
                <a:ea typeface="Calibri"/>
                <a:cs typeface="Times New Roman"/>
              </a:rPr>
              <a:t>Wilckensstraße</a:t>
            </a:r>
            <a:r>
              <a:rPr lang="de-DE" sz="700" dirty="0" smtClean="0">
                <a:effectLst/>
                <a:latin typeface="Calibri"/>
                <a:ea typeface="Calibri"/>
                <a:cs typeface="Times New Roman"/>
              </a:rPr>
              <a:t> 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700" dirty="0" smtClean="0">
                <a:effectLst/>
                <a:latin typeface="Calibri"/>
                <a:ea typeface="Calibri"/>
                <a:cs typeface="Times New Roman"/>
              </a:rPr>
              <a:t>69120 Heidelberg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700" dirty="0" smtClean="0">
                <a:effectLst/>
                <a:latin typeface="Calibri"/>
                <a:ea typeface="Calibri"/>
                <a:cs typeface="Times New Roman"/>
              </a:rPr>
              <a:t>Telefon: 06221 / 4767-0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33626" y="333064"/>
            <a:ext cx="13945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50" b="1" dirty="0" smtClean="0"/>
              <a:t>Koordination:</a:t>
            </a:r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r>
              <a:rPr lang="de-DE" sz="1050" b="1" dirty="0" smtClean="0"/>
              <a:t>Projektpartner:</a:t>
            </a:r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r>
              <a:rPr lang="de-DE" sz="1050" b="1" dirty="0" smtClean="0"/>
              <a:t>Praxispartner:</a:t>
            </a:r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endParaRPr lang="de-DE" sz="1050" b="1" dirty="0" smtClean="0"/>
          </a:p>
          <a:p>
            <a:pPr algn="just"/>
            <a:r>
              <a:rPr lang="de-DE" sz="1050" b="1" dirty="0" smtClean="0"/>
              <a:t>Gefördert vom:</a:t>
            </a:r>
          </a:p>
          <a:p>
            <a:pPr algn="just"/>
            <a:endParaRPr lang="de-DE" sz="1050" b="1" dirty="0"/>
          </a:p>
          <a:p>
            <a:pPr algn="just"/>
            <a:endParaRPr lang="de-DE" sz="700" dirty="0" smtClean="0"/>
          </a:p>
          <a:p>
            <a:pPr algn="just"/>
            <a:r>
              <a:rPr lang="de-DE" sz="1050" b="1" dirty="0" smtClean="0"/>
              <a:t> </a:t>
            </a:r>
            <a:endParaRPr lang="de-DE" sz="1050" b="1" dirty="0">
              <a:cs typeface="Andalus" panose="02020603050405020304" pitchFamily="18" charset="-78"/>
            </a:endParaRPr>
          </a:p>
        </p:txBody>
      </p:sp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40" y="1762701"/>
            <a:ext cx="836352" cy="259180"/>
          </a:xfrm>
          <a:prstGeom prst="rect">
            <a:avLst/>
          </a:prstGeom>
        </p:spPr>
      </p:pic>
      <p:pic>
        <p:nvPicPr>
          <p:cNvPr id="14" name="Grafik 13" descr="N:\Verwaltung\Sekreta\CI\90 Logos_Schriften_Farben\14 Fraunhofer\FIT PG Wirtschaftsinformatik\Logo_Fraunhofer-FIT-Projektgruppe_Wirtschaftsinformati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30" y="1693432"/>
            <a:ext cx="612746" cy="3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86" y="371349"/>
            <a:ext cx="576495" cy="485536"/>
          </a:xfrm>
          <a:prstGeom prst="rect">
            <a:avLst/>
          </a:prstGeom>
          <a:noFill/>
        </p:spPr>
      </p:pic>
      <p:pic>
        <p:nvPicPr>
          <p:cNvPr id="17" name="Grafik 16" descr="Logo-KliBA-4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41" y="2723328"/>
            <a:ext cx="984433" cy="29689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29" y="3271502"/>
            <a:ext cx="932339" cy="2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13" y="3753151"/>
            <a:ext cx="753348" cy="46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 6" descr="http://www.sinato-tuning.com/images/sinato-tuning/mitglied_hwk_ma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06" y="3865969"/>
            <a:ext cx="1204808" cy="24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80" y="4376098"/>
            <a:ext cx="874162" cy="35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11373" y="6390178"/>
            <a:ext cx="1859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www.change-handwerk.de</a:t>
            </a:r>
            <a:endParaRPr lang="de-DE" sz="1200" dirty="0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6897215" y="3359647"/>
            <a:ext cx="2901841" cy="11702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51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e-DE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5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HANGE</a:t>
            </a:r>
            <a:endParaRPr lang="de-DE" sz="5100" b="1" dirty="0"/>
          </a:p>
        </p:txBody>
      </p:sp>
      <p:sp>
        <p:nvSpPr>
          <p:cNvPr id="31" name="Rechteck 30"/>
          <p:cNvSpPr/>
          <p:nvPr/>
        </p:nvSpPr>
        <p:spPr>
          <a:xfrm>
            <a:off x="6738365" y="4529931"/>
            <a:ext cx="303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Das </a:t>
            </a:r>
            <a:r>
              <a:rPr lang="de-DE" b="1" dirty="0" smtClean="0">
                <a:solidFill>
                  <a:srgbClr val="92D050"/>
                </a:solidFill>
              </a:rPr>
              <a:t>Han</a:t>
            </a:r>
            <a:r>
              <a:rPr lang="de-DE" dirty="0" smtClean="0"/>
              <a:t>dwerk </a:t>
            </a:r>
            <a:r>
              <a:rPr lang="de-DE" dirty="0"/>
              <a:t>als </a:t>
            </a:r>
            <a:r>
              <a:rPr lang="de-DE" b="1" dirty="0">
                <a:solidFill>
                  <a:srgbClr val="92D050"/>
                </a:solidFill>
              </a:rPr>
              <a:t>Ge</a:t>
            </a:r>
            <a:r>
              <a:rPr lang="de-DE" dirty="0"/>
              <a:t>stalter der Wärmewende</a:t>
            </a:r>
          </a:p>
        </p:txBody>
      </p:sp>
      <p:pic>
        <p:nvPicPr>
          <p:cNvPr id="3" name="Picture 2" descr="Z:\Projekte_in_Arbeit\9134 BWPlus c.HANGE\04_Arbeitspakete\AP_1\Logos_Projektpartner\GIH_BW_LogoGroß_ Verba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99" y="2649202"/>
            <a:ext cx="1014115" cy="3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Projekte_in_Arbeit\9134 BWPlus c.HANGE\04_Arbeitspakete\AP_1\Logos_Projektpartner\Logo Schriesheim CMYK-neu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08" y="3193175"/>
            <a:ext cx="906897" cy="4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4558" y="6451732"/>
            <a:ext cx="235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Bildnachweis: </a:t>
            </a:r>
            <a:r>
              <a:rPr lang="de-DE" sz="800" dirty="0"/>
              <a:t>© </a:t>
            </a:r>
            <a:r>
              <a:rPr lang="de-DE" sz="800" dirty="0" smtClean="0"/>
              <a:t>Fotolia.com /Alexander </a:t>
            </a:r>
            <a:r>
              <a:rPr lang="de-DE" sz="800" dirty="0"/>
              <a:t>Raths</a:t>
            </a:r>
          </a:p>
        </p:txBody>
      </p:sp>
      <p:pic>
        <p:nvPicPr>
          <p:cNvPr id="7" name="Picture 2" descr="Z:\Projekte_in_Arbeit\9134 BWPlus c.HANGE\04_Arbeitspakete\AP_1\Logos_Projektpartner\2010 itb DHI 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72" y="1660814"/>
            <a:ext cx="582808" cy="4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Projekte_in_Arbeit\9134 BWPlus c.HANGE\04_Arbeitspakete\AP_1\Logos_Projektpartner\logo_U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45" y="5472818"/>
            <a:ext cx="1818597" cy="5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6785597" y="5867239"/>
            <a:ext cx="1533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Forschungsprojekt gefördert durch: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66" y="5655541"/>
            <a:ext cx="1092735" cy="8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Z:\Projekte_in_Arbeit\9134 BWPlus c.HANGE\04_Arbeitspakete\AP_1\Bilder\©Alexander Raths_Fotolia_6811584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01" y="856884"/>
            <a:ext cx="3054755" cy="20358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07704"/>
              </p:ext>
            </p:extLst>
          </p:nvPr>
        </p:nvGraphicFramePr>
        <p:xfrm>
          <a:off x="6860952" y="5657367"/>
          <a:ext cx="2700560" cy="795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71"/>
                <a:gridCol w="1875389"/>
              </a:tblGrid>
              <a:tr h="32108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Übertragen</a:t>
                      </a: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88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de-DE" sz="900" dirty="0" smtClean="0"/>
                        <a:t> Erstellung eines Politikpakets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de-DE" sz="900" dirty="0" smtClean="0"/>
                        <a:t> Verbreitung der Lösungsansätze</a:t>
                      </a: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90397"/>
              </p:ext>
            </p:extLst>
          </p:nvPr>
        </p:nvGraphicFramePr>
        <p:xfrm>
          <a:off x="6883516" y="3242243"/>
          <a:ext cx="2677996" cy="949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80"/>
                <a:gridCol w="1944216"/>
              </a:tblGrid>
              <a:tr h="236270">
                <a:tc grid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200" b="1" dirty="0" smtClean="0"/>
                        <a:t>Erfinden</a:t>
                      </a: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52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de-DE" sz="900" dirty="0" smtClean="0"/>
                        <a:t>Optimierung der Beratungs-leistung </a:t>
                      </a:r>
                      <a:r>
                        <a:rPr lang="de-DE" sz="900" baseline="0" dirty="0" smtClean="0"/>
                        <a:t>&amp; der Dienstleistungs-Kompetenz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de-DE" sz="900" baseline="0" dirty="0" smtClean="0"/>
                        <a:t>  Entwicklung einer Einspargarantie</a:t>
                      </a: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53337"/>
              </p:ext>
            </p:extLst>
          </p:nvPr>
        </p:nvGraphicFramePr>
        <p:xfrm>
          <a:off x="6837232" y="548680"/>
          <a:ext cx="2220224" cy="990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402"/>
                <a:gridCol w="1541822"/>
              </a:tblGrid>
              <a:tr h="220260">
                <a:tc grid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200" b="1" dirty="0" smtClean="0"/>
                        <a:t>Weiterbilden</a:t>
                      </a: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584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de-DE" sz="900" dirty="0" smtClean="0"/>
                        <a:t>Durchführung</a:t>
                      </a:r>
                      <a:r>
                        <a:rPr lang="de-DE" sz="900" baseline="0" dirty="0" smtClean="0"/>
                        <a:t> von   Schulungen für Heizungsbauer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de-DE" sz="900" baseline="0" dirty="0" smtClean="0"/>
                        <a:t>  Fachlicher Austausch</a:t>
                      </a: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67941"/>
              </p:ext>
            </p:extLst>
          </p:nvPr>
        </p:nvGraphicFramePr>
        <p:xfrm>
          <a:off x="3664234" y="3622317"/>
          <a:ext cx="2581832" cy="875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893"/>
                <a:gridCol w="1792939"/>
              </a:tblGrid>
              <a:tr h="307816">
                <a:tc grid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200" b="1" dirty="0" smtClean="0"/>
                        <a:t>Aktivieren</a:t>
                      </a: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87313" algn="l"/>
                        </a:tabLst>
                      </a:pPr>
                      <a:endParaRPr lang="de-DE" sz="900" dirty="0" smtClean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796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de-DE" sz="900" dirty="0" smtClean="0"/>
                        <a:t> Intervention auf Quartiersebene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de-DE" sz="900" dirty="0" smtClean="0"/>
                        <a:t> Workshop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de-DE" sz="900" dirty="0" smtClean="0"/>
                        <a:t> Kampagnendesign</a:t>
                      </a: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67065"/>
              </p:ext>
            </p:extLst>
          </p:nvPr>
        </p:nvGraphicFramePr>
        <p:xfrm>
          <a:off x="3634102" y="548680"/>
          <a:ext cx="2631460" cy="1077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826"/>
                <a:gridCol w="1960634"/>
              </a:tblGrid>
              <a:tr h="283851">
                <a:tc grid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200" b="1" dirty="0" smtClean="0"/>
                        <a:t>Erfassen</a:t>
                      </a: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41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de-DE" sz="1200" b="1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de-DE" sz="900" dirty="0" smtClean="0"/>
                        <a:t>Untersuchung von Heizungs-</a:t>
                      </a:r>
                      <a:r>
                        <a:rPr lang="de-DE" sz="900" dirty="0" err="1" smtClean="0"/>
                        <a:t>tauschsituation</a:t>
                      </a:r>
                      <a:r>
                        <a:rPr lang="de-DE" sz="900" baseline="0" dirty="0" err="1" smtClean="0"/>
                        <a:t>en</a:t>
                      </a:r>
                      <a:r>
                        <a:rPr lang="de-DE" sz="900" baseline="0" dirty="0" smtClean="0"/>
                        <a:t> &amp; Beratungsprozessen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de-DE" sz="900" baseline="0" dirty="0" smtClean="0"/>
                        <a:t>  Erhebung von Schulungsbedarfen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de-DE" sz="900" baseline="0" dirty="0" smtClean="0"/>
                        <a:t>Analyse von Sanierungsberatungen</a:t>
                      </a:r>
                      <a:endParaRPr lang="de-DE" sz="900" dirty="0"/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 useBgFill="1">
        <p:nvSpPr>
          <p:cNvPr id="15" name="Textfeld 14"/>
          <p:cNvSpPr txBox="1"/>
          <p:nvPr/>
        </p:nvSpPr>
        <p:spPr>
          <a:xfrm>
            <a:off x="6770744" y="1592395"/>
            <a:ext cx="2232248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de-DE" sz="1000" dirty="0" smtClean="0"/>
              <a:t> Die </a:t>
            </a:r>
            <a:r>
              <a:rPr lang="de-DE" sz="1000" dirty="0"/>
              <a:t>Ergebnisse </a:t>
            </a:r>
            <a:r>
              <a:rPr lang="de-DE" sz="1000" dirty="0" smtClean="0"/>
              <a:t>fließen in </a:t>
            </a:r>
            <a:r>
              <a:rPr lang="de-DE" sz="1000" dirty="0"/>
              <a:t>die Entwicklung von Schulungselementen für das SHK-Handwerk ein</a:t>
            </a:r>
            <a:r>
              <a:rPr lang="de-DE" sz="1000" dirty="0" smtClean="0"/>
              <a:t>. Es werden kostenlose 1-tägige Schulungen angeboten, in denen neben der Beratungsoptimierung auch die Verwendung regenerativer Energien sowie das Gesamtgebäude als eine Einheit im Fokus stehen.</a:t>
            </a:r>
            <a:endParaRPr lang="de-DE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590277" y="1772816"/>
            <a:ext cx="2718046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de-DE" sz="1000" dirty="0" smtClean="0"/>
              <a:t>&gt; Wir führen </a:t>
            </a:r>
            <a:r>
              <a:rPr lang="de-DE" sz="1000" dirty="0"/>
              <a:t>Befragungen im Handwerk und von Endkunden </a:t>
            </a:r>
            <a:r>
              <a:rPr lang="de-DE" sz="1000" dirty="0" smtClean="0"/>
              <a:t>durch. </a:t>
            </a:r>
            <a:r>
              <a:rPr lang="de-DE" sz="1000" dirty="0"/>
              <a:t>Ziel der </a:t>
            </a:r>
            <a:r>
              <a:rPr lang="de-DE" sz="1000" dirty="0" smtClean="0"/>
              <a:t>Handwerker-befragung </a:t>
            </a:r>
            <a:r>
              <a:rPr lang="de-DE" sz="1000" dirty="0"/>
              <a:t>ist </a:t>
            </a:r>
            <a:r>
              <a:rPr lang="de-DE" sz="1000" dirty="0" smtClean="0"/>
              <a:t>es, </a:t>
            </a:r>
            <a:r>
              <a:rPr lang="de-DE" sz="1000" dirty="0"/>
              <a:t>mehr über Kundenwünsche </a:t>
            </a:r>
            <a:r>
              <a:rPr lang="de-DE" sz="1000" dirty="0" smtClean="0"/>
              <a:t>bezüglich Beratungsleistungen </a:t>
            </a:r>
            <a:r>
              <a:rPr lang="de-DE" sz="1000" dirty="0"/>
              <a:t>zu erfahren und diese entsprechend mit Handwerksbetrieben auszubauen</a:t>
            </a:r>
            <a:r>
              <a:rPr lang="de-DE" sz="1000" dirty="0" smtClean="0"/>
              <a:t>. </a:t>
            </a:r>
            <a:r>
              <a:rPr lang="de-DE" sz="1000" dirty="0"/>
              <a:t>Durch die Befragung von Endkunden, die bereits ein Beratungsgespräch mit Handwerkern geführt haben, </a:t>
            </a:r>
            <a:r>
              <a:rPr lang="de-DE" sz="1000" dirty="0" smtClean="0"/>
              <a:t>erfahren wir mehr über die aktuelle Beratungspraxis und wie diese die Kaufentscheidung beeinflusst. </a:t>
            </a:r>
          </a:p>
        </p:txBody>
      </p:sp>
      <p:sp>
        <p:nvSpPr>
          <p:cNvPr id="4" name="Rechteck 3"/>
          <p:cNvSpPr/>
          <p:nvPr/>
        </p:nvSpPr>
        <p:spPr>
          <a:xfrm>
            <a:off x="4264913" y="6383108"/>
            <a:ext cx="1295043" cy="3622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970296" y="6383106"/>
            <a:ext cx="2184243" cy="3622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L-Form 5"/>
          <p:cNvSpPr/>
          <p:nvPr/>
        </p:nvSpPr>
        <p:spPr>
          <a:xfrm>
            <a:off x="119336" y="6020844"/>
            <a:ext cx="1747470" cy="724527"/>
          </a:xfrm>
          <a:prstGeom prst="corner">
            <a:avLst>
              <a:gd name="adj1" fmla="val 50000"/>
              <a:gd name="adj2" fmla="val 4745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28464" y="3146641"/>
            <a:ext cx="368796" cy="27306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541095" y="44624"/>
            <a:ext cx="1404156" cy="360040"/>
          </a:xfrm>
          <a:prstGeom prst="rect">
            <a:avLst/>
          </a:prstGeom>
          <a:solidFill>
            <a:srgbClr val="B8F567"/>
          </a:solidFill>
          <a:ln>
            <a:solidFill>
              <a:srgbClr val="B8F56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093179" y="44625"/>
            <a:ext cx="2076202" cy="360040"/>
          </a:xfrm>
          <a:prstGeom prst="rect">
            <a:avLst/>
          </a:prstGeom>
          <a:solidFill>
            <a:srgbClr val="59D050"/>
          </a:solidFill>
          <a:ln>
            <a:solidFill>
              <a:srgbClr val="59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313373" y="49033"/>
            <a:ext cx="1248139" cy="35563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8937443" y="323109"/>
            <a:ext cx="835159" cy="25935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28498" y="2453570"/>
            <a:ext cx="257428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1050" b="1" dirty="0" smtClean="0"/>
              <a:t>HINTERGRUND</a:t>
            </a:r>
          </a:p>
          <a:p>
            <a:pPr algn="just"/>
            <a:endParaRPr lang="de-DE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de-DE" sz="1000" dirty="0" smtClean="0"/>
              <a:t> Energiewende funktioniert nicht </a:t>
            </a:r>
            <a:r>
              <a:rPr lang="de-DE" sz="1000" dirty="0"/>
              <a:t>ohne Heizungswende. Mehr als </a:t>
            </a:r>
            <a:r>
              <a:rPr lang="de-DE" sz="1000" dirty="0" smtClean="0"/>
              <a:t>80 </a:t>
            </a:r>
            <a:r>
              <a:rPr lang="de-DE" sz="1000" dirty="0"/>
              <a:t>Prozent des Energieverbrauchs privater Haushalte </a:t>
            </a:r>
            <a:r>
              <a:rPr lang="de-DE" sz="1000" dirty="0" smtClean="0"/>
              <a:t>geht auf </a:t>
            </a:r>
            <a:r>
              <a:rPr lang="de-DE" sz="1000" dirty="0"/>
              <a:t>die Bereitstellung von Raumwärme </a:t>
            </a:r>
            <a:r>
              <a:rPr lang="de-DE" sz="1000" dirty="0" smtClean="0"/>
              <a:t>und Warmwasser zurück</a:t>
            </a:r>
            <a:r>
              <a:rPr lang="de-DE" sz="1000" dirty="0"/>
              <a:t>. </a:t>
            </a:r>
            <a:endParaRPr lang="de-DE" sz="1000" dirty="0" smtClean="0"/>
          </a:p>
          <a:p>
            <a:pPr algn="just"/>
            <a:endParaRPr lang="de-DE" sz="1000" dirty="0" smtClean="0"/>
          </a:p>
          <a:p>
            <a:pPr algn="just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de-DE" sz="1000" dirty="0" smtClean="0"/>
              <a:t> </a:t>
            </a:r>
            <a:r>
              <a:rPr lang="de-DE" sz="1000" dirty="0"/>
              <a:t>Fast 20 Jahre beträgt das Durchschnittsalter der Heizungen in Wohngebäuden in Baden-Württemberg. Kommt es zum Kesseltausch, </a:t>
            </a:r>
            <a:r>
              <a:rPr lang="de-DE" sz="1000" dirty="0" smtClean="0"/>
              <a:t>spielt </a:t>
            </a:r>
            <a:r>
              <a:rPr lang="de-DE" sz="1000" dirty="0"/>
              <a:t>das </a:t>
            </a:r>
            <a:r>
              <a:rPr lang="de-DE" sz="1000" dirty="0" smtClean="0"/>
              <a:t>SHK-Handwerk (Sanitär, Heizung, Klima) </a:t>
            </a:r>
            <a:r>
              <a:rPr lang="de-DE" sz="1000" dirty="0"/>
              <a:t>eine ganz zentrale Rolle. Für Hausbesitzer ist das Handwerk erster Ansprechpartner und zentrale </a:t>
            </a:r>
            <a:r>
              <a:rPr lang="de-DE" sz="1000" dirty="0" smtClean="0"/>
              <a:t>Vertrauens-instanz</a:t>
            </a:r>
            <a:r>
              <a:rPr lang="de-DE" sz="1000" dirty="0"/>
              <a:t>. Hier setzt das Projekt c.HANGE (</a:t>
            </a:r>
            <a:r>
              <a:rPr lang="de-DE" sz="1000" dirty="0" smtClean="0"/>
              <a:t>HANdwerk </a:t>
            </a:r>
            <a:r>
              <a:rPr lang="de-DE" sz="1000" dirty="0"/>
              <a:t>als GEstalter der Wärmewende) an. </a:t>
            </a:r>
            <a:endParaRPr lang="de-DE" sz="1000" dirty="0" smtClean="0"/>
          </a:p>
          <a:p>
            <a:pPr algn="just"/>
            <a:endParaRPr lang="de-DE" sz="1000" dirty="0" smtClean="0"/>
          </a:p>
          <a:p>
            <a:pPr algn="just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de-DE" sz="1000" dirty="0" smtClean="0"/>
              <a:t> Welche Rolle spielen Handwerkerinnen und Handwerkern für eine zukunftsgerichtete Heizungserneuerung? Welche Potenziale für neue Geschäftsmodelle gibt es? Welche Hilfsmittel sind erforderlich?</a:t>
            </a:r>
            <a:endParaRPr lang="de-DE" sz="1000" dirty="0"/>
          </a:p>
        </p:txBody>
      </p:sp>
      <p:pic>
        <p:nvPicPr>
          <p:cNvPr id="20" name="Picture 2" descr="C:\Users\Eva\Documents\icons\Icon_IFEU_500x500px_150ppi-04_Leitbi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53" y="908720"/>
            <a:ext cx="525791" cy="4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Eva\Documents\icons\Icon_IFEU_500x500px_150ppi-02_Mitarbeiten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82" y="3920438"/>
            <a:ext cx="559730" cy="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Eva\Documents\icons\Icon_IFEU_500x500px_150ppi-05_Ener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830109"/>
            <a:ext cx="526183" cy="4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Eva\Documents\icons\Icon_IFEU_500x500px_150ppi-06_Mobilita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02" y="3556434"/>
            <a:ext cx="524710" cy="4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Eva\Documents\icons\Icon_IFEU_500x500px_150ppi-07_Ressourc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34" y="5910007"/>
            <a:ext cx="512526" cy="4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Projekte_in_Arbeit\9134 BWPlus c.HANGE\04_Arbeitspakete\AP_1\Bilder\©Alexander Raths_Fotolia_62688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" y="366925"/>
            <a:ext cx="2866749" cy="18970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8" name="Textfeld 27"/>
          <p:cNvSpPr txBox="1"/>
          <p:nvPr/>
        </p:nvSpPr>
        <p:spPr>
          <a:xfrm>
            <a:off x="3590809" y="4697405"/>
            <a:ext cx="2664297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de-DE" sz="1000" dirty="0" smtClean="0"/>
              <a:t>In Schriesheim und Heidelberg-Ziegelhausen werden von April bis Oktober 2018 gemeinsam mit lokalen Akteuren Kampagnen zum Heizungstausch durchgeführt. Im </a:t>
            </a:r>
            <a:r>
              <a:rPr lang="de-DE" sz="1000" dirty="0"/>
              <a:t>Rahmen </a:t>
            </a:r>
            <a:r>
              <a:rPr lang="de-DE" sz="1000" dirty="0" smtClean="0"/>
              <a:t>der Durchführung </a:t>
            </a:r>
            <a:r>
              <a:rPr lang="de-DE" sz="1000" dirty="0"/>
              <a:t>von 120 kostenfreien </a:t>
            </a:r>
            <a:r>
              <a:rPr lang="de-DE" sz="1000" dirty="0" smtClean="0"/>
              <a:t>Heizungs-checks </a:t>
            </a:r>
            <a:r>
              <a:rPr lang="de-DE" sz="1000" dirty="0"/>
              <a:t>werden </a:t>
            </a:r>
            <a:r>
              <a:rPr lang="de-DE" sz="1000" dirty="0" smtClean="0"/>
              <a:t>Handwerker, </a:t>
            </a:r>
            <a:r>
              <a:rPr lang="de-DE" sz="1000" dirty="0"/>
              <a:t>Kunden und Bürger zu Mitforschern und untersuchen, wie die Kommunikation optimiert werden kann</a:t>
            </a:r>
            <a:r>
              <a:rPr lang="de-DE" sz="1000" dirty="0" smtClean="0"/>
              <a:t>.</a:t>
            </a:r>
            <a:endParaRPr lang="de-DE" sz="1000" dirty="0"/>
          </a:p>
        </p:txBody>
      </p:sp>
      <p:sp useBgFill="1">
        <p:nvSpPr>
          <p:cNvPr id="32" name="Textfeld 31"/>
          <p:cNvSpPr txBox="1"/>
          <p:nvPr/>
        </p:nvSpPr>
        <p:spPr>
          <a:xfrm>
            <a:off x="6837232" y="4293096"/>
            <a:ext cx="2664297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de-DE" sz="1000" dirty="0" smtClean="0"/>
              <a:t>Aufbauend auf den Schulungen </a:t>
            </a:r>
            <a:r>
              <a:rPr lang="de-DE" sz="1000" dirty="0"/>
              <a:t>werden neue Dienstleistungen rund um die Beratung und datenbasierte Beratungstools entwickelt, welche die Servicequalität der Beratung steigern und Hemmnisse des Heizungstauschs beseitigen</a:t>
            </a:r>
            <a:r>
              <a:rPr lang="de-DE" sz="1000" dirty="0" smtClean="0"/>
              <a:t>. </a:t>
            </a:r>
            <a:r>
              <a:rPr lang="de-DE" sz="1000" dirty="0"/>
              <a:t>Zur Verbesserung der finanziellen </a:t>
            </a:r>
            <a:r>
              <a:rPr lang="de-DE" sz="1000" dirty="0" smtClean="0"/>
              <a:t>Planungssicherheit </a:t>
            </a:r>
            <a:r>
              <a:rPr lang="de-DE" sz="1000" dirty="0"/>
              <a:t>des Kunden wird eine Einspargarantie entwickelt</a:t>
            </a:r>
            <a:r>
              <a:rPr lang="de-DE" sz="1000" dirty="0" smtClean="0"/>
              <a:t>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742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A4-Papier (210x297 mm)</PresentationFormat>
  <Paragraphs>87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</dc:creator>
  <cp:lastModifiedBy>Eva</cp:lastModifiedBy>
  <cp:revision>119</cp:revision>
  <cp:lastPrinted>2017-09-04T07:18:15Z</cp:lastPrinted>
  <dcterms:created xsi:type="dcterms:W3CDTF">2017-07-12T08:13:18Z</dcterms:created>
  <dcterms:modified xsi:type="dcterms:W3CDTF">2017-09-04T07:23:14Z</dcterms:modified>
</cp:coreProperties>
</file>